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2" r:id="rId3"/>
    <p:sldId id="266" r:id="rId4"/>
    <p:sldId id="273" r:id="rId5"/>
    <p:sldId id="327" r:id="rId6"/>
    <p:sldId id="328" r:id="rId7"/>
    <p:sldId id="329" r:id="rId8"/>
    <p:sldId id="332" r:id="rId9"/>
    <p:sldId id="335" r:id="rId10"/>
    <p:sldId id="336" r:id="rId11"/>
    <p:sldId id="338" r:id="rId12"/>
    <p:sldId id="330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71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72" r:id="rId38"/>
    <p:sldId id="373" r:id="rId39"/>
    <p:sldId id="362" r:id="rId40"/>
    <p:sldId id="363" r:id="rId41"/>
    <p:sldId id="374" r:id="rId42"/>
    <p:sldId id="364" r:id="rId43"/>
    <p:sldId id="365" r:id="rId44"/>
    <p:sldId id="366" r:id="rId45"/>
    <p:sldId id="367" r:id="rId46"/>
    <p:sldId id="375" r:id="rId47"/>
    <p:sldId id="369" r:id="rId48"/>
    <p:sldId id="368" r:id="rId49"/>
    <p:sldId id="33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602"/>
    <a:srgbClr val="00A881"/>
    <a:srgbClr val="9ADEBC"/>
    <a:srgbClr val="CAE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8" autoAdjust="0"/>
    <p:restoredTop sz="81891" autoAdjust="0"/>
  </p:normalViewPr>
  <p:slideViewPr>
    <p:cSldViewPr snapToGrid="0">
      <p:cViewPr varScale="1">
        <p:scale>
          <a:sx n="74" d="100"/>
          <a:sy n="74" d="100"/>
        </p:scale>
        <p:origin x="-102" y="-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2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76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72561-19BF-4B1E-87B3-F5E433B71627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F0BA1-C560-42D4-AF0B-14410E1B1C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2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81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ebroot</a:t>
            </a:r>
            <a:endParaRPr lang="en-US" altLang="ko-KR" dirty="0" smtClean="0"/>
          </a:p>
          <a:p>
            <a:r>
              <a:rPr lang="ko-KR" altLang="en-US" dirty="0" smtClean="0"/>
              <a:t>암호 </a:t>
            </a:r>
            <a:r>
              <a:rPr lang="en-US" altLang="ko-KR" dirty="0" smtClean="0"/>
              <a:t>: 1234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9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awseb-e-jprbmpms3b-stack-awsebrdsdatabase-dszparhbp2nv.cjswsa06m8y2.ap-northeast-2.rds.amazonaws.com</a:t>
            </a:r>
          </a:p>
          <a:p>
            <a:r>
              <a:rPr lang="en-US" altLang="ko-KR" dirty="0" smtClean="0"/>
              <a:t>SPRING_DATASOURCE_URL</a:t>
            </a:r>
          </a:p>
          <a:p>
            <a:r>
              <a:rPr lang="en-US" altLang="ko-KR" dirty="0" err="1" smtClean="0"/>
              <a:t>jdbc:mysql</a:t>
            </a:r>
            <a:r>
              <a:rPr lang="en-US" altLang="ko-KR" dirty="0" smtClean="0"/>
              <a:t>://</a:t>
            </a:r>
            <a:r>
              <a:rPr lang="ko-KR" altLang="en-US" dirty="0" err="1" smtClean="0"/>
              <a:t>엔드포인트</a:t>
            </a:r>
            <a:r>
              <a:rPr lang="en-US" altLang="ko-KR" dirty="0" smtClean="0"/>
              <a:t>/blog</a:t>
            </a:r>
          </a:p>
          <a:p>
            <a:r>
              <a:rPr lang="en-US" altLang="ko-KR" dirty="0" smtClean="0"/>
              <a:t>SPRING_DATASOURCE_USERNAME</a:t>
            </a:r>
          </a:p>
          <a:p>
            <a:r>
              <a:rPr lang="en-US" altLang="ko-KR" dirty="0" err="1" smtClean="0"/>
              <a:t>ebroot</a:t>
            </a:r>
            <a:endParaRPr lang="en-US" altLang="ko-KR" dirty="0" smtClean="0"/>
          </a:p>
          <a:p>
            <a:r>
              <a:rPr lang="en-US" altLang="ko-KR" dirty="0" smtClean="0"/>
              <a:t>SPRING_DATASOURCE_PASSWORD</a:t>
            </a:r>
          </a:p>
          <a:p>
            <a:r>
              <a:rPr lang="en-US" altLang="ko-KR" dirty="0" smtClean="0"/>
              <a:t>12345678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29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94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9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8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F0BA1-C560-42D4-AF0B-14410E1B1C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2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5C38BD-A521-65A1-0EB1-F85727BFB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3D7CBD3-745A-290C-ED86-D6EF6F12D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52C1BB-1CE5-8C6F-C03A-06499691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6785-6473-4B09-ADE8-21BA1125F5F7}" type="datetime1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3EAE4D-25A7-41FD-29DC-5EDC61E7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xmlns="" id="{ACE01787-F074-2A33-828A-6DF7B223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465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9ECDBE7E-1B0A-4E9D-9D6C-2F6C968DFE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44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CA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8745C3E-1C4A-3EEE-A84E-FE5789E0AC51}"/>
              </a:ext>
            </a:extLst>
          </p:cNvPr>
          <p:cNvSpPr/>
          <p:nvPr userDrawn="1"/>
        </p:nvSpPr>
        <p:spPr>
          <a:xfrm>
            <a:off x="358066" y="322554"/>
            <a:ext cx="11475868" cy="6193655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7E5ABE7-8ECC-6166-E941-590804EF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798"/>
            <a:ext cx="10515600" cy="68835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A88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01-1 </a:t>
            </a:r>
            <a:r>
              <a: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스프링 부트 알아보기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2CE4E0B1-E59C-79C4-05E0-C9C5D0B7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808" y="1508789"/>
            <a:ext cx="5896992" cy="4390008"/>
          </a:xfrm>
        </p:spPr>
        <p:txBody>
          <a:bodyPr>
            <a:normAutofit/>
          </a:bodyPr>
          <a:lstStyle>
            <a:lvl1pPr>
              <a:defRPr b="0"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endParaRPr lang="ko-KR" altLang="en-US" sz="24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5E8BADA4-B95E-0C62-F2E1-6F145DAA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465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9ECDBE7E-1B0A-4E9D-9D6C-2F6C968DFE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13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rgbClr val="CA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8745C3E-1C4A-3EEE-A84E-FE5789E0AC51}"/>
              </a:ext>
            </a:extLst>
          </p:cNvPr>
          <p:cNvSpPr/>
          <p:nvPr userDrawn="1"/>
        </p:nvSpPr>
        <p:spPr>
          <a:xfrm>
            <a:off x="358066" y="322554"/>
            <a:ext cx="11475868" cy="6193655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7E5ABE7-8ECC-6166-E941-590804EF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798"/>
            <a:ext cx="10515600" cy="68835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rgbClr val="00A881"/>
                </a:solidFill>
                <a:latin typeface="더잠실 5 Bold" panose="00000800000000000000" pitchFamily="2" charset="-127"/>
                <a:ea typeface="더잠실 5 Bold" panose="00000800000000000000" pitchFamily="2" charset="-127"/>
              </a:rPr>
              <a:t>01-1 </a:t>
            </a:r>
            <a:r>
              <a:rPr lang="ko-KR" altLang="en-US" dirty="0">
                <a:latin typeface="더잠실 5 Bold" panose="00000800000000000000" pitchFamily="2" charset="-127"/>
                <a:ea typeface="더잠실 5 Bold" panose="00000800000000000000" pitchFamily="2" charset="-127"/>
              </a:rPr>
              <a:t>스프링 부트 알아보기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2CE4E0B1-E59C-79C4-05E0-C9C5D0B7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89"/>
            <a:ext cx="10515600" cy="4390008"/>
          </a:xfrm>
        </p:spPr>
        <p:txBody>
          <a:bodyPr>
            <a:normAutofit/>
          </a:bodyPr>
          <a:lstStyle>
            <a:lvl1pPr>
              <a:defRPr b="0">
                <a:latin typeface="더잠실 2 Light" panose="00000300000000000000" pitchFamily="2" charset="-127"/>
                <a:ea typeface="더잠실 2 Light" panose="00000300000000000000" pitchFamily="2" charset="-127"/>
              </a:defRPr>
            </a:lvl1pPr>
          </a:lstStyle>
          <a:p>
            <a:endParaRPr lang="ko-KR" altLang="en-US" sz="2400" dirty="0">
              <a:latin typeface="더잠실 3 Regular" panose="00000500000000000000" pitchFamily="2" charset="-127"/>
              <a:ea typeface="더잠실 3 Regular" panose="00000500000000000000" pitchFamily="2" charset="-127"/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xmlns="" id="{268236E9-21A5-5B7C-ACF2-35B7B117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465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9ECDBE7E-1B0A-4E9D-9D6C-2F6C968DFE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0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E784888-8F83-2CBE-90BA-235645F8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56544E0-F8EF-A8A6-21C8-F954ED9D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A0BE94-9BD7-5C82-22A2-D5F77E56D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CB4B-43D8-4BE5-8593-A087D5A3C5D9}" type="datetime1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20E0840-ECE5-2FC8-B595-97BE0602C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6A17AE-3530-8247-D4DF-C52C5A5F4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DBE7E-1B0A-4E9D-9D6C-2F6C968DFE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4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EDC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6C93F64-6697-F858-4280-DA158184822A}"/>
              </a:ext>
            </a:extLst>
          </p:cNvPr>
          <p:cNvSpPr/>
          <p:nvPr/>
        </p:nvSpPr>
        <p:spPr>
          <a:xfrm>
            <a:off x="358066" y="322554"/>
            <a:ext cx="11475868" cy="6193655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8F8A6-8738-6A68-B4DE-342F48EC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b="1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스프링 부트 </a:t>
            </a:r>
            <a:r>
              <a:rPr lang="en-US" altLang="ko-KR" b="1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백엔드</a:t>
            </a:r>
            <a:r>
              <a:rPr lang="ko-KR" altLang="en-US" b="1" dirty="0">
                <a:latin typeface="D2Coding" panose="020B0609020101020101" pitchFamily="49" charset="-127"/>
                <a:ea typeface="D2Coding" panose="020B0609020101020101" pitchFamily="49" charset="-127"/>
              </a:rPr>
              <a:t> 개발자 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49701DD-A4A2-ED38-4E82-4740954817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723366"/>
            <a:ext cx="12192000" cy="9166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JPA+OAuth2+JWT+AWS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와 배우는 </a:t>
            </a:r>
            <a:r>
              <a:rPr lang="ko-KR" altLang="en-US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스프링 부트 </a:t>
            </a:r>
            <a:r>
              <a:rPr lang="en-US" altLang="ko-KR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</a:p>
          <a:p>
            <a:pPr marL="0" indent="0" algn="ctr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Java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백엔드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입문자를 위한 풀 패키지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ECA26AF-1A7F-ACB7-F440-DC5218DD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4657"/>
            <a:ext cx="2743200" cy="365125"/>
          </a:xfrm>
        </p:spPr>
        <p:txBody>
          <a:bodyPr/>
          <a:lstStyle/>
          <a:p>
            <a:fld id="{9ECDBE7E-1B0A-4E9D-9D6C-2F6C968DFE2A}" type="slidenum">
              <a:rPr lang="ko-KR" altLang="en-US" b="1" smtClean="0">
                <a:solidFill>
                  <a:schemeClr val="tx1"/>
                </a:solidFill>
              </a:rPr>
              <a:t>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86175" y="171450"/>
            <a:ext cx="536257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75" y="1094706"/>
            <a:ext cx="11036121" cy="5982236"/>
          </a:xfrm>
        </p:spPr>
        <p:txBody>
          <a:bodyPr>
            <a:noAutofit/>
          </a:bodyPr>
          <a:lstStyle/>
          <a:p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Elastic Beanstalk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서비스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(1)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서버의 제공 위치 지정 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아시아 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태평양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서울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ap-northeast-2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로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선택</a:t>
            </a:r>
            <a:endParaRPr kumimoji="1"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(2)Elastic </a:t>
            </a: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Beanstalk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서비스에 부여할 역할 생성하기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IAM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검색하여 서비스 진입 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역할 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역할생성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클릭</a:t>
            </a:r>
            <a:endParaRPr kumimoji="1"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0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C21D1DB-A277-34AB-962E-4E58F8C7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18" y="1197736"/>
            <a:ext cx="5290119" cy="312027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975" y="4766749"/>
            <a:ext cx="5427899" cy="182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7647233" y="5674707"/>
            <a:ext cx="3695700" cy="423103"/>
          </a:xfrm>
          <a:prstGeom prst="roundRect">
            <a:avLst>
              <a:gd name="adj" fmla="val 6378"/>
            </a:avLst>
          </a:prstGeom>
          <a:ln w="25400">
            <a:solidFill>
              <a:srgbClr val="02A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214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88"/>
            <a:ext cx="10515600" cy="53492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역할생성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버튼으로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서비스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352281" y="2044036"/>
            <a:ext cx="8963696" cy="4356763"/>
            <a:chOff x="1352281" y="2044037"/>
            <a:chExt cx="8390524" cy="39575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281" y="2044037"/>
              <a:ext cx="8390524" cy="3957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8814159" y="2984072"/>
              <a:ext cx="708809" cy="288601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322750" y="2584827"/>
              <a:ext cx="803972" cy="288601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75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1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단계 신뢰할 수 있는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엔티티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31" y="28910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6"/>
          <a:stretch/>
        </p:blipFill>
        <p:spPr bwMode="auto">
          <a:xfrm>
            <a:off x="886531" y="1755933"/>
            <a:ext cx="6221413" cy="284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9"/>
          <a:stretch/>
        </p:blipFill>
        <p:spPr bwMode="auto">
          <a:xfrm>
            <a:off x="886531" y="4893972"/>
            <a:ext cx="6221413" cy="170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009562" y="3032545"/>
            <a:ext cx="2987675" cy="111445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09562" y="5745833"/>
            <a:ext cx="6098382" cy="83898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049" y="2266680"/>
            <a:ext cx="4849996" cy="37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1616744" y="5676827"/>
            <a:ext cx="532300" cy="350487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71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2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단계 권한추가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21" y="27622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" y="1565209"/>
            <a:ext cx="9420807" cy="415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57" y="1751840"/>
            <a:ext cx="6948758" cy="510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5143904" y="3747694"/>
            <a:ext cx="3175848" cy="29627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1431" y="6130284"/>
            <a:ext cx="3175848" cy="63112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5910" y="4551543"/>
            <a:ext cx="5409127" cy="13388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dirty="0" err="1" smtClean="0">
                <a:latin typeface="Consolas" pitchFamily="49" charset="0"/>
                <a:ea typeface="The Jamsil OTF 2 Light" pitchFamily="2" charset="-127"/>
              </a:rPr>
              <a:t>AWSElasticBeanstalkMulticontainerDocker</a:t>
            </a:r>
            <a:endParaRPr kumimoji="1" lang="en-US" altLang="ko-KR" dirty="0" smtClean="0">
              <a:latin typeface="Consolas" pitchFamily="49" charset="0"/>
              <a:ea typeface="The Jamsil OTF 2 Light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dirty="0" err="1" smtClean="0">
                <a:latin typeface="Consolas" pitchFamily="49" charset="0"/>
                <a:ea typeface="The Jamsil OTF 2 Light" pitchFamily="2" charset="-127"/>
              </a:rPr>
              <a:t>AWSElasticBeanstalkWebTier</a:t>
            </a:r>
            <a:endParaRPr kumimoji="1" lang="en-US" altLang="ko-KR" dirty="0" smtClean="0">
              <a:latin typeface="Consolas" pitchFamily="49" charset="0"/>
              <a:ea typeface="The Jamsil OTF 2 Light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kumimoji="1" lang="en-US" altLang="ko-KR" dirty="0" err="1" smtClean="0">
                <a:latin typeface="Consolas" pitchFamily="49" charset="0"/>
                <a:ea typeface="The Jamsil OTF 2 Light" pitchFamily="2" charset="-127"/>
              </a:rPr>
              <a:t>AWSElasticBeanstalkWorkerTier</a:t>
            </a:r>
            <a:endParaRPr kumimoji="1" lang="ko-KR" altLang="en-US" dirty="0" smtClean="0">
              <a:latin typeface="Consolas" pitchFamily="49" charset="0"/>
              <a:ea typeface="The Jamsil OTF 2 Light" pitchFamily="2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9"/>
          <a:stretch/>
        </p:blipFill>
        <p:spPr bwMode="auto">
          <a:xfrm>
            <a:off x="10424586" y="4977134"/>
            <a:ext cx="1181257" cy="182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1015215" y="6374982"/>
            <a:ext cx="498497" cy="360667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66" y="2524199"/>
            <a:ext cx="768955" cy="45082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12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(5) 3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단계 이름 지정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검토 및 생성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역할생성 버튼 클릭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0" y="289099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0" y="1615434"/>
            <a:ext cx="6061344" cy="396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3090930" y="3585958"/>
            <a:ext cx="1957588" cy="316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12" y="1403752"/>
            <a:ext cx="31337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86" y="4146952"/>
            <a:ext cx="4473124" cy="224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10516718" y="6104465"/>
            <a:ext cx="856892" cy="28522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49269" y="2897625"/>
            <a:ext cx="2865951" cy="118493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434522" y="5885645"/>
            <a:ext cx="7082196" cy="361431"/>
          </a:xfrm>
          <a:prstGeom prst="line">
            <a:avLst/>
          </a:prstGeom>
          <a:ln w="47625">
            <a:solidFill>
              <a:srgbClr val="00A8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7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(6) Elastic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Beanstalk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검색하여 서비스 진입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(7) [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환경생성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84" y="250463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71" y="1615491"/>
            <a:ext cx="6936215" cy="23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969536" y="4908942"/>
            <a:ext cx="8003284" cy="1620846"/>
            <a:chOff x="969536" y="4908942"/>
            <a:chExt cx="8003284" cy="162084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36" y="4908942"/>
              <a:ext cx="8003284" cy="1620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7704172" y="5690750"/>
              <a:ext cx="1092098" cy="413835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018336" y="5817509"/>
              <a:ext cx="438067" cy="270774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669709" y="2923504"/>
            <a:ext cx="2865951" cy="952982"/>
          </a:xfrm>
          <a:prstGeom prst="roundRect">
            <a:avLst>
              <a:gd name="adj" fmla="val 2381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16320" y="1709269"/>
            <a:ext cx="1957588" cy="316342"/>
          </a:xfrm>
          <a:prstGeom prst="roundRect">
            <a:avLst>
              <a:gd name="adj" fmla="val 2381"/>
            </a:avLst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846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01" y="985236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(7)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환경구성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화면에 정보입력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00" y="289099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6" t="6858" b="7199"/>
          <a:stretch/>
        </p:blipFill>
        <p:spPr bwMode="auto">
          <a:xfrm>
            <a:off x="485709" y="1567606"/>
            <a:ext cx="4092956" cy="514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759854" y="5576552"/>
            <a:ext cx="1772333" cy="523146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92" y="1374708"/>
            <a:ext cx="5421090" cy="35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57"/>
          <a:stretch/>
        </p:blipFill>
        <p:spPr bwMode="auto">
          <a:xfrm>
            <a:off x="5081832" y="5409126"/>
            <a:ext cx="5441460" cy="13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9647158" y="6267048"/>
            <a:ext cx="876134" cy="40231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60692" y="3400023"/>
            <a:ext cx="3589636" cy="142805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98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(8)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서비스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액세스 구성 화면 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새 서비스 역할 생성 및 사용 선택</a:t>
            </a:r>
            <a:endParaRPr kumimoji="1"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0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478073" y="128789"/>
            <a:ext cx="5203065" cy="6729211"/>
            <a:chOff x="6503830" y="489554"/>
            <a:chExt cx="4697217" cy="625206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830" y="489554"/>
              <a:ext cx="4697217" cy="6236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8203970" y="6391736"/>
              <a:ext cx="1731220" cy="349878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516709" y="1675050"/>
              <a:ext cx="1815922" cy="256782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6602177" y="2634963"/>
              <a:ext cx="1936516" cy="270774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602177" y="5075072"/>
              <a:ext cx="1815922" cy="256782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42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49" y="1016956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(8)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검토단계로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건너뛰어 제출</a:t>
            </a:r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961" y="198947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1" y="1624946"/>
            <a:ext cx="3949551" cy="511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93" y="1380515"/>
            <a:ext cx="4267168" cy="560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55" y="4192135"/>
            <a:ext cx="4215326" cy="225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1436440" y="6137975"/>
            <a:ext cx="622120" cy="349878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48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6C93F64-6697-F858-4280-DA158184822A}"/>
              </a:ext>
            </a:extLst>
          </p:cNvPr>
          <p:cNvSpPr/>
          <p:nvPr/>
        </p:nvSpPr>
        <p:spPr>
          <a:xfrm>
            <a:off x="358066" y="322554"/>
            <a:ext cx="11475868" cy="6193655"/>
          </a:xfrm>
          <a:prstGeom prst="roundRect">
            <a:avLst>
              <a:gd name="adj" fmla="val 53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B8F8A6-8738-6A68-B4DE-342F48EC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057" y="1122363"/>
            <a:ext cx="11267877" cy="23876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</a:t>
            </a:r>
            <a:r>
              <a:rPr lang="ko-KR" altLang="en-US" sz="3200" dirty="0">
                <a:solidFill>
                  <a:srgbClr val="00A88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AWS</a:t>
            </a:r>
            <a:r>
              <a:rPr lang="ko-KR" altLang="en-US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에 프로젝트 배포하기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A679D17-9914-66C9-014E-5F69F3E4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4657"/>
            <a:ext cx="2743200" cy="365125"/>
          </a:xfrm>
        </p:spPr>
        <p:txBody>
          <a:bodyPr/>
          <a:lstStyle/>
          <a:p>
            <a:fld id="{9ECDBE7E-1B0A-4E9D-9D6C-2F6C968DFE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548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2134"/>
            <a:ext cx="10515600" cy="5724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(9)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요청한 웹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앱을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사용할 준비가 되기까지 기다리기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약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1"/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생성이 완료되면 화면이 전환됨</a:t>
            </a:r>
            <a:endParaRPr kumimoji="1" lang="en-US" altLang="ko-KR" sz="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9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8" y="1476375"/>
            <a:ext cx="8821737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348505" y="4958367"/>
            <a:ext cx="2408349" cy="1751584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9395" y="3149074"/>
            <a:ext cx="412125" cy="315344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015211" y="3434505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 smtClean="0">
                <a:latin typeface="The Jamsil OTF 2 Light" pitchFamily="2" charset="-127"/>
                <a:ea typeface="The Jamsil OTF 2 Light" pitchFamily="2" charset="-127"/>
              </a:rPr>
              <a:t>도메인 링크 클릭해 성공화면 확인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88" y="3913407"/>
            <a:ext cx="3447245" cy="172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75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(1)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클릭해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환경목록 확인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20" y="2154351"/>
            <a:ext cx="8983663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507599" y="5145295"/>
            <a:ext cx="5982884" cy="315344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6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(1)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클릭해 환경설정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네트워킹 및 데이터베이스 편집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24" y="1924524"/>
            <a:ext cx="6974804" cy="523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596980" y="5302967"/>
            <a:ext cx="553792" cy="315344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01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(1)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클릭해 환경설정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네트워킹 및 데이터베이스 편집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" y="2091230"/>
            <a:ext cx="10421937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031086" y="4736296"/>
            <a:ext cx="2434107" cy="315344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483401" y="4768298"/>
            <a:ext cx="787311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11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네트워킹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및 데이터베이스 구성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 r="3161"/>
          <a:stretch/>
        </p:blipFill>
        <p:spPr bwMode="auto">
          <a:xfrm>
            <a:off x="6420965" y="950666"/>
            <a:ext cx="5646540" cy="565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6563244" y="1806157"/>
            <a:ext cx="1666968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563243" y="3986192"/>
            <a:ext cx="2773164" cy="2324455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1" y="1947828"/>
            <a:ext cx="5058634" cy="396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215943" y="5657598"/>
            <a:ext cx="513815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0791" y="2553790"/>
            <a:ext cx="828764" cy="987900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496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데이터베이스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 확인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5" y="1941195"/>
            <a:ext cx="5774935" cy="183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550420" y="1976707"/>
            <a:ext cx="833484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36490" y="3142266"/>
            <a:ext cx="2632490" cy="636986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00046" y="4112133"/>
            <a:ext cx="978794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36" y="3931829"/>
            <a:ext cx="8967273" cy="262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34864" y="4810059"/>
            <a:ext cx="1182524" cy="2833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22867" y="6126506"/>
            <a:ext cx="3894619" cy="31849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184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엔드포인트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복사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7525" y="1771084"/>
            <a:ext cx="6605677" cy="493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6890197" y="5402488"/>
            <a:ext cx="1275007" cy="908160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407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애플리케이션에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데이터베이스 연결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Elastic Beanstalk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환경으로 이동 후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업데이트및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로깅에서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편집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4" y="2305140"/>
            <a:ext cx="268605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558344" y="2736553"/>
            <a:ext cx="1275007" cy="24486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18" y="2182819"/>
            <a:ext cx="8727582" cy="437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1294775" y="3007008"/>
            <a:ext cx="643943" cy="24486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15588" y="5673264"/>
            <a:ext cx="643943" cy="24486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87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9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업데이트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모니터링 및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로깅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구성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 속성 추가하여 적용</a:t>
            </a: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790" y="1751525"/>
            <a:ext cx="6653151" cy="51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5757790" y="4462318"/>
            <a:ext cx="5697543" cy="1886837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674273" y="6542376"/>
            <a:ext cx="736668" cy="31562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21335"/>
              </p:ext>
            </p:extLst>
          </p:nvPr>
        </p:nvGraphicFramePr>
        <p:xfrm>
          <a:off x="109045" y="3390904"/>
          <a:ext cx="5441749" cy="154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2944"/>
                <a:gridCol w="2678805"/>
              </a:tblGrid>
              <a:tr h="509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SPRING_DATASOURCE_URL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/>
                        <a:t>jdbc:mysql</a:t>
                      </a:r>
                      <a:r>
                        <a:rPr lang="en-US" altLang="ko-KR" sz="1400" b="1" dirty="0" smtClean="0"/>
                        <a:t>://</a:t>
                      </a:r>
                      <a:r>
                        <a:rPr lang="ko-KR" altLang="en-US" sz="1400" b="1" dirty="0" err="1" smtClean="0"/>
                        <a:t>엔드포인트</a:t>
                      </a:r>
                      <a:r>
                        <a:rPr lang="en-US" altLang="ko-KR" sz="1400" b="1" dirty="0" smtClean="0"/>
                        <a:t>/blog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09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SPRING_DATASOURCE_USERNAME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/>
                        <a:t>ebroot</a:t>
                      </a:r>
                      <a:endParaRPr lang="en-US" altLang="ko-KR" sz="1400" b="1" dirty="0" smtClean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09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SPRING_DATASOURCE_PASSWORD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12345678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60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9915659" cy="41856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생성하기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(5)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환경속성값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케이션 실행 시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스프링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부트의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 변수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1" lang="en-US" altLang="ko-KR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properties.yml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설정 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값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역할</a:t>
            </a:r>
            <a:endParaRPr kumimoji="1"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H2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 AWS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RDS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itchFamily="2" charset="2"/>
              </a:rPr>
              <a:t>로 전환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application.yml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kumimoji="1"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datasource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항목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제거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kumimoji="1"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실행 시 </a:t>
            </a:r>
            <a:r>
              <a:rPr kumimoji="1" lang="ko-KR" altLang="en-US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값을 덮어쓰기 때문</a:t>
            </a:r>
            <a:endParaRPr kumimoji="1"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endParaRPr kumimoji="1" lang="en-US" altLang="ko-KR" sz="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92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518576-067A-2DB0-111B-55072742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101850"/>
            <a:ext cx="6286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92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RDS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메뉴로 이동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데이터베이스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클릭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-&gt; DB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식별자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클릭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 sz="3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263314" y="2572075"/>
            <a:ext cx="9850437" cy="3162300"/>
            <a:chOff x="1263315" y="2881168"/>
            <a:chExt cx="9850437" cy="31623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315" y="2881168"/>
              <a:ext cx="9850437" cy="316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4404572" y="5318912"/>
              <a:ext cx="4005331" cy="309028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389722" y="4436497"/>
              <a:ext cx="902718" cy="275768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088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(1)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 및 보안의 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[VPC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보안 그룹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클릭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/>
          <a:stretch/>
        </p:blipFill>
        <p:spPr bwMode="auto">
          <a:xfrm>
            <a:off x="4662286" y="930741"/>
            <a:ext cx="7011987" cy="592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8461419" y="4623066"/>
            <a:ext cx="1712891" cy="166182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09834" y="3374172"/>
            <a:ext cx="947022" cy="31562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348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09834" y="3374172"/>
            <a:ext cx="947022" cy="31562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4" y="1741464"/>
            <a:ext cx="7812087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4809834" y="3374172"/>
            <a:ext cx="1712891" cy="309542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9796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(2) security group ID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클릭 후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인바운드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규칙 탭의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인바운드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규칙 편집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클릭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7" y="2313122"/>
            <a:ext cx="81264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68475" y="2395377"/>
            <a:ext cx="947022" cy="31562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06107" y="3200355"/>
            <a:ext cx="1519707" cy="418608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597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90" y="965917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규칙 추가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-&gt;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유형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:MYSQL],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소스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내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IP] -&gt;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규칙저장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51" y="17319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840415" y="6207523"/>
            <a:ext cx="970549" cy="389829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76980" y="1980307"/>
            <a:ext cx="9849342" cy="4823093"/>
            <a:chOff x="741452" y="1580166"/>
            <a:chExt cx="10069513" cy="4981575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52" y="1580166"/>
              <a:ext cx="10069513" cy="4981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1623" y="5570067"/>
              <a:ext cx="983088" cy="418608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532845" y="4771577"/>
              <a:ext cx="4125531" cy="418608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" name="꺾인 연결선 5"/>
            <p:cNvCxnSpPr/>
            <p:nvPr/>
          </p:nvCxnSpPr>
          <p:spPr>
            <a:xfrm flipV="1">
              <a:off x="1487511" y="4980881"/>
              <a:ext cx="1045334" cy="569822"/>
            </a:xfrm>
            <a:prstGeom prst="bentConnector3">
              <a:avLst>
                <a:gd name="adj1" fmla="val 719"/>
              </a:avLst>
            </a:prstGeom>
            <a:ln w="50800">
              <a:solidFill>
                <a:srgbClr val="00A881"/>
              </a:solidFill>
              <a:prstDash val="sysDot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10" idx="3"/>
            </p:cNvCxnSpPr>
            <p:nvPr/>
          </p:nvCxnSpPr>
          <p:spPr>
            <a:xfrm>
              <a:off x="6658376" y="4980881"/>
              <a:ext cx="3667313" cy="1226642"/>
            </a:xfrm>
            <a:prstGeom prst="bentConnector3">
              <a:avLst>
                <a:gd name="adj1" fmla="val 99868"/>
              </a:avLst>
            </a:prstGeom>
            <a:ln w="50800">
              <a:solidFill>
                <a:srgbClr val="00A881"/>
              </a:solidFill>
              <a:prstDash val="sysDot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244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규칙 저장 완료 화면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2189" y="6207523"/>
            <a:ext cx="2743200" cy="365125"/>
          </a:xfrm>
        </p:spPr>
        <p:txBody>
          <a:bodyPr/>
          <a:lstStyle/>
          <a:p>
            <a:fld id="{9ECDBE7E-1B0A-4E9D-9D6C-2F6C968DFE2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02785" y="2112136"/>
            <a:ext cx="10981384" cy="4340133"/>
            <a:chOff x="802785" y="2331123"/>
            <a:chExt cx="10813958" cy="3966599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85" y="2331123"/>
              <a:ext cx="10642604" cy="3966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840414" y="4069676"/>
              <a:ext cx="1776329" cy="1028643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802785" y="5098319"/>
            <a:ext cx="983088" cy="418608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8702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24" y="91440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연결 가능한지 확인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인텔리제이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– database navigator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플러그인 설치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[File-Settings]- database navigator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검색 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제작자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:‘</a:t>
            </a:r>
            <a:r>
              <a:rPr kumimoji="1"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Dan </a:t>
            </a:r>
            <a:r>
              <a:rPr kumimoji="1"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Cioca</a:t>
            </a:r>
            <a:r>
              <a:rPr kumimoji="1"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’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설치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인텔리제이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재시작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92" y="173190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53" y="2056393"/>
            <a:ext cx="6483103" cy="480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499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(5)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DB Browser]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선택 후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[+] -&gt; [Data Source -&gt; MySQL]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선택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76" y="2013286"/>
            <a:ext cx="41052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4043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3342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(6) RDS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정보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(Host, Port, User, Password)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입력 후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TestConnection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버튼 클릭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1"/>
            <a:ext cx="10515600" cy="688358"/>
          </a:xfrm>
        </p:spPr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11.3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빈스토크로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서버 구축하기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4320" y="5954304"/>
            <a:ext cx="2743200" cy="365125"/>
          </a:xfrm>
        </p:spPr>
        <p:txBody>
          <a:bodyPr/>
          <a:lstStyle/>
          <a:p>
            <a:fld id="{9ECDBE7E-1B0A-4E9D-9D6C-2F6C968DFE2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0" y="2064978"/>
            <a:ext cx="3387242" cy="423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956110" y="5451348"/>
            <a:ext cx="1693621" cy="864601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203521" y="2064978"/>
            <a:ext cx="7521263" cy="4430333"/>
            <a:chOff x="4211391" y="3212439"/>
            <a:chExt cx="6387922" cy="3668349"/>
          </a:xfrm>
        </p:grpSpPr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391" y="3212439"/>
              <a:ext cx="6231183" cy="3668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075232" y="4962877"/>
              <a:ext cx="4751348" cy="244745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036595" y="6286776"/>
              <a:ext cx="1325568" cy="564785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0097992" y="4962877"/>
              <a:ext cx="501321" cy="244746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642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4321" y="390971"/>
            <a:ext cx="10515600" cy="8454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ko-KR" altLang="en-US" sz="2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에 연결 가능한지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(7) [Open SQL Console]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데이터베이스와 테이블생성을 위한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SQL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문 작성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8" y="1526370"/>
            <a:ext cx="2724530" cy="281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75" y="1526370"/>
            <a:ext cx="34671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30355" y="1263576"/>
            <a:ext cx="4108361" cy="5643443"/>
          </a:xfrm>
          <a:prstGeom prst="roundRect">
            <a:avLst>
              <a:gd name="adj" fmla="val 285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create database blog;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use blog;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create table article(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id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bigint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not null AUTO_INCREMENT,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author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content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created_at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timestamp,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title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updated_at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timestamp,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primary key (id));</a:t>
            </a:r>
          </a:p>
          <a:p>
            <a:endParaRPr kumimoji="1" lang="en-US" altLang="ko-KR" sz="1400" b="1" dirty="0">
              <a:latin typeface="Consolas" pitchFamily="49" charset="0"/>
              <a:ea typeface="The Jamsil OTF 2 Light" pitchFamily="2" charset="-127"/>
            </a:endParaRP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create table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refresh_token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(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id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bigint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not null AUTO_INCREMENT,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refresh_token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user_id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bigint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primary key (id));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create table users (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id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bigint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not null AUTO_INCREMENT,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created_at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timestamp,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email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 not null,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nickname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password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varchar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(255),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</a:t>
            </a:r>
            <a:r>
              <a:rPr kumimoji="1" lang="en-US" altLang="ko-KR" sz="1400" b="1" dirty="0" err="1">
                <a:latin typeface="Consolas" pitchFamily="49" charset="0"/>
                <a:ea typeface="The Jamsil OTF 2 Light" pitchFamily="2" charset="-127"/>
              </a:rPr>
              <a:t>updated_at</a:t>
            </a:r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timestamp,</a:t>
            </a:r>
          </a:p>
          <a:p>
            <a:r>
              <a:rPr kumimoji="1" lang="en-US" altLang="ko-KR" sz="1400" b="1" dirty="0">
                <a:latin typeface="Consolas" pitchFamily="49" charset="0"/>
                <a:ea typeface="The Jamsil OTF 2 Light" pitchFamily="2" charset="-127"/>
              </a:rPr>
              <a:t>  primary key (id));</a:t>
            </a:r>
            <a:endParaRPr kumimoji="1" lang="ko-KR" altLang="en-US" sz="1400" b="1" dirty="0" smtClean="0">
              <a:latin typeface="Consolas" pitchFamily="49" charset="0"/>
              <a:ea typeface="The Jamsil OTF 2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21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8789"/>
            <a:ext cx="10833847" cy="4390008"/>
          </a:xfrm>
        </p:spPr>
        <p:txBody>
          <a:bodyPr/>
          <a:lstStyle/>
          <a:p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서버를 로컬에서 실행하지 않고 클라우드 컴퓨팅 서비스를 이용하는 방법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로컬 서버는 서버 담당자가 모든 것을 관리해야 하므로 불편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클라우드 컴퓨팅 서비스는 회사에서 관리하는 서버를 사용하니 직접 관리하는 불편함이 사라짐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11.1 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사전 지식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AWS</a:t>
            </a:r>
            <a:endParaRPr kumimoji="1"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84C27AE-5D08-3889-C1E5-0EBBDA29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3202911"/>
            <a:ext cx="5969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9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94" y="0"/>
            <a:ext cx="5793844" cy="68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97" y="570640"/>
            <a:ext cx="10515600" cy="5724658"/>
          </a:xfrm>
        </p:spPr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(8) SQL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문 실행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21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로컬에서 </a:t>
            </a:r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RDS 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연결하기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(9) AWS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서버에서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MySQL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사용하여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프로젝트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빌드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후 배포하기 위해 의존성 추가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build.gradle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implementation ‘</a:t>
            </a:r>
            <a:r>
              <a:rPr kumimoji="1"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com.mysql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-connector-j’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추가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129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466653" y="125426"/>
            <a:ext cx="3901180" cy="6732574"/>
            <a:chOff x="6737485" y="78812"/>
            <a:chExt cx="3901180" cy="6732574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485" y="78812"/>
              <a:ext cx="3901180" cy="6732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7614203" y="2684154"/>
              <a:ext cx="771777" cy="244746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215435" y="1190205"/>
              <a:ext cx="771777" cy="244746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382860" y="1679602"/>
              <a:ext cx="771777" cy="244746"/>
            </a:xfrm>
            <a:prstGeom prst="roundRect">
              <a:avLst>
                <a:gd name="adj" fmla="val 2381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" name="꺾인 연결선 8"/>
            <p:cNvCxnSpPr>
              <a:stCxn id="7" idx="3"/>
              <a:endCxn id="8" idx="3"/>
            </p:cNvCxnSpPr>
            <p:nvPr/>
          </p:nvCxnSpPr>
          <p:spPr>
            <a:xfrm>
              <a:off x="7987212" y="1312578"/>
              <a:ext cx="167425" cy="489397"/>
            </a:xfrm>
            <a:prstGeom prst="bentConnector3">
              <a:avLst>
                <a:gd name="adj1" fmla="val 236539"/>
              </a:avLst>
            </a:prstGeom>
            <a:ln w="38100">
              <a:solidFill>
                <a:srgbClr val="00A881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8" idx="1"/>
            </p:cNvCxnSpPr>
            <p:nvPr/>
          </p:nvCxnSpPr>
          <p:spPr>
            <a:xfrm rot="10800000" flipH="1" flipV="1">
              <a:off x="7382860" y="1801975"/>
              <a:ext cx="204630" cy="1004552"/>
            </a:xfrm>
            <a:prstGeom prst="bentConnector4">
              <a:avLst>
                <a:gd name="adj1" fmla="val -111714"/>
                <a:gd name="adj2" fmla="val 99681"/>
              </a:avLst>
            </a:prstGeom>
            <a:ln w="38100">
              <a:solidFill>
                <a:srgbClr val="00A881"/>
              </a:solidFill>
              <a:prstDash val="sys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4" y="5038725"/>
            <a:ext cx="50577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13" y="2350865"/>
            <a:ext cx="42862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92" y="285295"/>
            <a:ext cx="7102662" cy="2065569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배포하기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1" indent="-457200">
              <a:buAutoNum type="arabicParenBoth"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Gradle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탭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-&gt;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[Tasks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-&gt; build -&gt; build]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를 더블클릭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(2) [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build -&gt; libs]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빌드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완성 파일 생성됨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142574" y="4319554"/>
            <a:ext cx="2797164" cy="295583"/>
          </a:xfrm>
          <a:prstGeom prst="roundRect">
            <a:avLst>
              <a:gd name="adj" fmla="val 238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523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08" y="208298"/>
            <a:ext cx="6612318" cy="279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5"/>
          <p:cNvSpPr/>
          <p:nvPr/>
        </p:nvSpPr>
        <p:spPr>
          <a:xfrm>
            <a:off x="10886562" y="1052736"/>
            <a:ext cx="928821" cy="212067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26" y="3219450"/>
            <a:ext cx="5143500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7085238" y="4696491"/>
            <a:ext cx="1052355" cy="342234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151249" y="6460897"/>
            <a:ext cx="883077" cy="342234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19450"/>
            <a:ext cx="7102662" cy="2065569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배포하기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(3)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메뉴에서 환경이름 선택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-&gt;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업로드 및 배포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를 클릭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 marL="457200" lvl="1" indent="0">
              <a:buNone/>
            </a:pPr>
            <a:r>
              <a:rPr kumimoji="1"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kumimoji="1"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-&gt;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 선택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kumimoji="1"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버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튼 클릭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495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803785" y="5732529"/>
            <a:ext cx="2743200" cy="365125"/>
          </a:xfrm>
        </p:spPr>
        <p:txBody>
          <a:bodyPr/>
          <a:lstStyle/>
          <a:p>
            <a:fld id="{9ECDBE7E-1B0A-4E9D-9D6C-2F6C968DFE2A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0" y="1992370"/>
            <a:ext cx="22479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5"/>
          <p:cNvSpPr/>
          <p:nvPr/>
        </p:nvSpPr>
        <p:spPr>
          <a:xfrm>
            <a:off x="830299" y="5885210"/>
            <a:ext cx="883077" cy="342234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21" y="1956820"/>
            <a:ext cx="8250237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10540970" y="3267915"/>
            <a:ext cx="883077" cy="342234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18198" y="3267915"/>
            <a:ext cx="2505331" cy="342234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515155"/>
            <a:ext cx="10938412" cy="1403797"/>
          </a:xfrm>
        </p:spPr>
        <p:txBody>
          <a:bodyPr>
            <a:noAutofit/>
          </a:bodyPr>
          <a:lstStyle/>
          <a:p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배포하기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빈스토크의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-&gt;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업데이트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모니터링 및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로깅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편집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선택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969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86955"/>
              </p:ext>
            </p:extLst>
          </p:nvPr>
        </p:nvGraphicFramePr>
        <p:xfrm>
          <a:off x="389625" y="2991949"/>
          <a:ext cx="11391754" cy="3093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567"/>
                <a:gridCol w="56151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Consolas" pitchFamily="49" charset="0"/>
                        </a:rPr>
                        <a:t>이름</a:t>
                      </a:r>
                      <a:endParaRPr lang="ko-KR" altLang="en-US" sz="1600" b="1" dirty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Consolas" pitchFamily="49" charset="0"/>
                        </a:rPr>
                        <a:t>값</a:t>
                      </a:r>
                      <a:endParaRPr lang="ko-KR" altLang="en-US" sz="1600" b="1" dirty="0">
                        <a:latin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SERVER_PORT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5000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JWT_SECRET_KEY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study-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springboot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SPRING_SECURITY_OAUTH2_CLIENT_REGISTRATION_GOOGLE_CLIENT_ID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237001373078-ujqdgigtc0gghkj31mu2dvl13214ql4k.apps.googleusercontent.com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pitchFamily="49" charset="0"/>
                        </a:rPr>
                        <a:t>SPRING_SECURITY_OAUTH2_CLIENT_REGISTRATION_GOOGLE_CLIENT_SECRET</a:t>
                      </a:r>
                      <a:endParaRPr lang="ko-KR" altLang="en-US" sz="1600" dirty="0" smtClean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b="0" kern="1200" dirty="0" smtClean="0"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ea typeface="+mn-ea"/>
                          <a:cs typeface="+mn-cs"/>
                        </a:rPr>
                        <a:t>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</a:t>
                      </a:r>
                      <a:endParaRPr lang="en-US" altLang="ko-KR" sz="1600" b="0" kern="1200" dirty="0">
                        <a:solidFill>
                          <a:schemeClr val="tx1"/>
                        </a:solidFill>
                        <a:effectLst/>
                        <a:latin typeface="Consolas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pitchFamily="49" charset="0"/>
                        </a:rPr>
                        <a:t>SPRING_SECURITY_OAUTH2_CLIENT_REGISTRATION_GOOGLE_CLIENT_SCOPE</a:t>
                      </a:r>
                      <a:endParaRPr lang="ko-KR" altLang="en-US" sz="1600" dirty="0" smtClean="0">
                        <a:latin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email,</a:t>
                      </a:r>
                      <a:r>
                        <a:rPr lang="en-US" altLang="ko-KR" sz="1600" baseline="0" dirty="0" smtClean="0">
                          <a:latin typeface="Consolas" pitchFamily="49" charset="0"/>
                        </a:rPr>
                        <a:t> profile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61" y="515155"/>
            <a:ext cx="10938412" cy="16356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배포하기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(4) 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업데이트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모니터링 및 </a:t>
            </a:r>
            <a:r>
              <a:rPr kumimoji="1"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로깅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</a:t>
            </a: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항목 추가</a:t>
            </a:r>
            <a:r>
              <a:rPr kumimoji="1"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애플리케이션을 실행하기 위한 하위 포트 </a:t>
            </a:r>
            <a:r>
              <a:rPr kumimoji="1"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값고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민감한 정보 추가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endParaRPr kumimoji="1"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278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68" y="2324797"/>
            <a:ext cx="10032176" cy="429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44721" y="5444667"/>
            <a:ext cx="1777285" cy="631065"/>
          </a:xfrm>
          <a:prstGeom prst="rect">
            <a:avLst/>
          </a:prstGeom>
          <a:ln w="38100">
            <a:solidFill>
              <a:srgbClr val="00A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50" y="309093"/>
            <a:ext cx="10938412" cy="201570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  <a:endParaRPr kumimoji="1" lang="en-US" altLang="ko-KR" sz="2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배포하기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(5)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항목 추가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후 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r>
              <a:rPr kumimoji="1"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클릭하면 환경이 업데이트 됨</a:t>
            </a:r>
            <a:endParaRPr kumimoji="1"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r>
              <a:rPr kumimoji="1"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에서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제공하는 서버의 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URL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뒤에 </a:t>
            </a:r>
            <a:r>
              <a:rPr kumimoji="1"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/login </a:t>
            </a:r>
            <a:r>
              <a:rPr kumimoji="1" lang="ko-KR" altLang="en-US" sz="16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페스를</a:t>
            </a:r>
            <a:r>
              <a:rPr kumimoji="1"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추가하여 로그인 화면 접속확인 </a:t>
            </a:r>
            <a:endParaRPr kumimoji="1"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96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 smtClean="0"/>
              <a:t>배포 후 아래 </a:t>
            </a:r>
            <a:r>
              <a:rPr lang="en-US" altLang="ko-KR" sz="2800" b="1" dirty="0" err="1" smtClean="0"/>
              <a:t>url</a:t>
            </a:r>
            <a:r>
              <a:rPr lang="ko-KR" altLang="en-US" sz="2800" b="1" dirty="0" smtClean="0"/>
              <a:t>로 요청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08788"/>
            <a:ext cx="10515600" cy="1285927"/>
          </a:xfrm>
        </p:spPr>
        <p:txBody>
          <a:bodyPr/>
          <a:lstStyle/>
          <a:p>
            <a:r>
              <a:rPr lang="en-US" altLang="ko-KR" dirty="0">
                <a:latin typeface="Consolas" pitchFamily="49" charset="0"/>
              </a:rPr>
              <a:t>http://springboot-developer-env.eba-gdj6fzv7.ap-northeast-2.elasticbeanstalk.com/login/oauth2/code/google</a:t>
            </a:r>
            <a:endParaRPr lang="ko-KR" altLang="en-US" dirty="0">
              <a:latin typeface="Consolas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71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5" y="0"/>
            <a:ext cx="6381571" cy="658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31" y="2485622"/>
            <a:ext cx="8358389" cy="2704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kumimoji="1" lang="en-US" altLang="ko-KR" dirty="0" err="1" smtClean="0">
                <a:latin typeface="Consolas" pitchFamily="49" charset="0"/>
                <a:ea typeface="D2Coding" panose="020B0609020101020101" pitchFamily="49" charset="-127"/>
              </a:rPr>
              <a:t>OAuth</a:t>
            </a:r>
            <a:r>
              <a:rPr kumimoji="1" lang="ko-KR" altLang="en-US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dirty="0">
                <a:latin typeface="Consolas" pitchFamily="49" charset="0"/>
                <a:ea typeface="D2Coding" panose="020B0609020101020101" pitchFamily="49" charset="-127"/>
              </a:rPr>
              <a:t>서비스에 승인된 </a:t>
            </a:r>
            <a:r>
              <a:rPr kumimoji="1" lang="en-US" altLang="ko-KR" dirty="0">
                <a:latin typeface="Consolas" pitchFamily="49" charset="0"/>
                <a:ea typeface="D2Coding" panose="020B0609020101020101" pitchFamily="49" charset="-127"/>
              </a:rPr>
              <a:t>URI </a:t>
            </a:r>
            <a:r>
              <a:rPr kumimoji="1" lang="ko-KR" altLang="en-US" dirty="0" smtClean="0">
                <a:latin typeface="Consolas" pitchFamily="49" charset="0"/>
                <a:ea typeface="D2Coding" panose="020B0609020101020101" pitchFamily="49" charset="-127"/>
              </a:rPr>
              <a:t>추가하기</a:t>
            </a:r>
            <a:endParaRPr kumimoji="1" lang="en-US" altLang="ko-KR" dirty="0" smtClean="0">
              <a:latin typeface="Consolas" pitchFamily="49" charset="0"/>
              <a:ea typeface="D2Coding" panose="020B0609020101020101" pitchFamily="49" charset="-127"/>
            </a:endParaRP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AutoNum type="arabicParenBoth"/>
            </a:pPr>
            <a:r>
              <a:rPr kumimoji="1" lang="ko-KR" altLang="en-US" sz="2000" dirty="0" err="1" smtClean="0">
                <a:latin typeface="Consolas" pitchFamily="49" charset="0"/>
                <a:ea typeface="D2Coding" panose="020B0609020101020101" pitchFamily="49" charset="-127"/>
              </a:rPr>
              <a:t>구글</a:t>
            </a:r>
            <a:r>
              <a:rPr kumimoji="1" lang="ko-KR" altLang="en-US" sz="20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sz="2000" dirty="0" err="1" smtClean="0">
                <a:latin typeface="Consolas" pitchFamily="49" charset="0"/>
                <a:ea typeface="D2Coding" panose="020B0609020101020101" pitchFamily="49" charset="-127"/>
              </a:rPr>
              <a:t>클라우드</a:t>
            </a:r>
            <a:r>
              <a:rPr kumimoji="1" lang="ko-KR" altLang="en-US" sz="2000" dirty="0" smtClean="0">
                <a:latin typeface="Consolas" pitchFamily="49" charset="0"/>
                <a:ea typeface="D2Coding" panose="020B0609020101020101" pitchFamily="49" charset="-127"/>
              </a:rPr>
              <a:t> 콘솔에 접속</a:t>
            </a:r>
            <a:endParaRPr kumimoji="1" lang="en-US" altLang="ko-KR" sz="2000" dirty="0">
              <a:latin typeface="Consolas" pitchFamily="49" charset="0"/>
              <a:ea typeface="D2Coding" panose="020B0609020101020101" pitchFamily="49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2000" dirty="0" smtClean="0">
                <a:latin typeface="Consolas" pitchFamily="49" charset="0"/>
                <a:ea typeface="D2Coding" panose="020B0609020101020101" pitchFamily="49" charset="-127"/>
              </a:rPr>
              <a:t> 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[API 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및 서비스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-&gt; 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사용자인증 정보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-&gt; OAuth2.0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클라이언트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ID]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클릭</a:t>
            </a:r>
            <a:endParaRPr kumimoji="1" lang="en-US" altLang="ko-KR" sz="1800" dirty="0" smtClean="0">
              <a:latin typeface="Consolas" pitchFamily="49" charset="0"/>
              <a:ea typeface="D2Coding" panose="020B0609020101020101" pitchFamily="49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1800" dirty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 [</a:t>
            </a:r>
            <a:r>
              <a:rPr kumimoji="1" lang="en-US" altLang="ko-KR" sz="1800" dirty="0" err="1" smtClean="0">
                <a:latin typeface="Consolas" pitchFamily="49" charset="0"/>
                <a:ea typeface="D2Coding" panose="020B0609020101020101" pitchFamily="49" charset="-127"/>
              </a:rPr>
              <a:t>Oauth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클라이언트 수정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-&gt; 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승인된 </a:t>
            </a:r>
            <a:r>
              <a:rPr kumimoji="1" lang="ko-KR" altLang="en-US" sz="1800" dirty="0" err="1" smtClean="0">
                <a:latin typeface="Consolas" pitchFamily="49" charset="0"/>
                <a:ea typeface="D2Coding" panose="020B0609020101020101" pitchFamily="49" charset="-127"/>
              </a:rPr>
              <a:t>리디렉션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URI]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에</a:t>
            </a:r>
            <a:endParaRPr kumimoji="1" lang="en-US" altLang="ko-KR" sz="1800" dirty="0" smtClean="0">
              <a:latin typeface="Consolas" pitchFamily="49" charset="0"/>
              <a:ea typeface="D2Coding" panose="020B0609020101020101" pitchFamily="49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1800" dirty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err="1" smtClean="0">
                <a:latin typeface="Consolas" pitchFamily="49" charset="0"/>
                <a:ea typeface="D2Coding" panose="020B0609020101020101" pitchFamily="49" charset="-127"/>
              </a:rPr>
              <a:t>일래스틱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err="1" smtClean="0">
                <a:latin typeface="Consolas" pitchFamily="49" charset="0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띄워준 서버의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URL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을 추가</a:t>
            </a:r>
            <a:endParaRPr kumimoji="1" lang="en-US" altLang="ko-KR" sz="1800" dirty="0" smtClean="0">
              <a:latin typeface="Consolas" pitchFamily="49" charset="0"/>
              <a:ea typeface="D2Coding" panose="020B0609020101020101" pitchFamily="49" charset="-127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ko-KR" sz="1800" dirty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승인된 </a:t>
            </a:r>
            <a:r>
              <a:rPr kumimoji="1" lang="ko-KR" altLang="en-US" sz="1800" dirty="0" err="1" smtClean="0">
                <a:latin typeface="Consolas" pitchFamily="49" charset="0"/>
                <a:ea typeface="D2Coding" panose="020B0609020101020101" pitchFamily="49" charset="-127"/>
              </a:rPr>
              <a:t>리디렉션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URI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에 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/login/oauth2/code/</a:t>
            </a:r>
            <a:r>
              <a:rPr kumimoji="1" lang="en-US" altLang="ko-KR" sz="1800" dirty="0" err="1" smtClean="0">
                <a:latin typeface="Consolas" pitchFamily="49" charset="0"/>
                <a:ea typeface="D2Coding" panose="020B0609020101020101" pitchFamily="49" charset="-127"/>
              </a:rPr>
              <a:t>google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smtClean="0">
                <a:latin typeface="Consolas" pitchFamily="49" charset="0"/>
                <a:ea typeface="D2Coding" panose="020B0609020101020101" pitchFamily="49" charset="-127"/>
              </a:rPr>
              <a:t>을 추가해야 함</a:t>
            </a:r>
            <a:r>
              <a:rPr kumimoji="1" lang="en-US" altLang="ko-KR" sz="1800" dirty="0" smtClean="0">
                <a:latin typeface="Consolas" pitchFamily="49" charset="0"/>
                <a:ea typeface="D2Coding" panose="020B0609020101020101" pitchFamily="49" charset="-127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1" lang="en-US" altLang="ko-KR" dirty="0" smtClean="0">
              <a:latin typeface="Consolas" pitchFamily="49" charset="0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73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331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쪽부터 참고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빌드 후 빌드 완성 파일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(jar)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복사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빈스토크에서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업로드 및 배포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눌러 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jar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파일 배포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구성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탭에서 구성 설정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3798"/>
            <a:ext cx="11008659" cy="688358"/>
          </a:xfrm>
        </p:spPr>
        <p:txBody>
          <a:bodyPr>
            <a:noAutofit/>
          </a:bodyPr>
          <a:lstStyle/>
          <a:p>
            <a:r>
              <a:rPr kumimoji="1" lang="en-US" altLang="ko-KR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11.4 </a:t>
            </a:r>
            <a:r>
              <a:rPr kumimoji="1" lang="ko-KR" altLang="en-US" sz="3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3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 우리의 서비스 배포하기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8908C25-CDFD-4360-CC81-F2ACF765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37" y="162076"/>
            <a:ext cx="8146960" cy="66959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8CFFBE26-3C55-135F-022C-615255DDCE3D}"/>
              </a:ext>
            </a:extLst>
          </p:cNvPr>
          <p:cNvGrpSpPr/>
          <p:nvPr/>
        </p:nvGrpSpPr>
        <p:grpSpPr>
          <a:xfrm>
            <a:off x="1307755" y="2800919"/>
            <a:ext cx="5200136" cy="2076170"/>
            <a:chOff x="1307755" y="2800919"/>
            <a:chExt cx="5200136" cy="20761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50D93BC-EBE8-2AEE-BBC2-E8A06D4D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755" y="2800919"/>
              <a:ext cx="5200136" cy="125616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CD63F382-91FA-7AA9-ED4B-E205F966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0700" y="4024129"/>
              <a:ext cx="5117760" cy="85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26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242"/>
            <a:ext cx="10515600" cy="4390008"/>
          </a:xfrm>
        </p:spPr>
        <p:txBody>
          <a:bodyPr/>
          <a:lstStyle/>
          <a:p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AWS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서비스 구성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11.1 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사전 지식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AWS(cont.)</a:t>
            </a:r>
            <a:endParaRPr kumimoji="1"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8D26BD2-FAB2-3D7C-6B32-A36B1454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26" y="1901208"/>
            <a:ext cx="9310824" cy="2967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CAF267-00F3-8649-9E41-F2E899925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95" y="3825478"/>
            <a:ext cx="5257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앞서 본 </a:t>
            </a:r>
            <a:r>
              <a:rPr kumimoji="1"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AWS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서버의 세부 구성이 다 준비된 서비스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일종의 </a:t>
            </a:r>
            <a:r>
              <a:rPr kumimoji="1"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밀키트</a:t>
            </a:r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개념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빈스토크를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사용하는 </a:t>
            </a:r>
            <a:r>
              <a:rPr kumimoji="1"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애플리케이션 생성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2.XXX.war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파일로 </a:t>
            </a:r>
            <a:r>
              <a:rPr kumimoji="1"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애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플리케이션 버전을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일래스톡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빈스토크에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업로드</a:t>
            </a:r>
            <a:endParaRPr kumimoji="1"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일래스틱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빈스토크가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자동으로 환경을 실행하고 코드실행에 필요한 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AWS 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리소스를 생성하고 구성함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marL="457200" lvl="1" indent="0">
              <a:buNone/>
            </a:pP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환경 실행 후 환경을 직접 관리하고 필요한 경우 버전 업데이트를 하거나 새로운 </a:t>
            </a:r>
            <a:r>
              <a:rPr kumimoji="1"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앱</a:t>
            </a:r>
            <a:r>
              <a:rPr kumimoji="1"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버전을 배포할 수 있다</a:t>
            </a:r>
            <a:r>
              <a:rPr kumimoji="1"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kumimoji="1"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11.1 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사전 지식</a:t>
            </a:r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AWS(cont.)</a:t>
            </a:r>
            <a:endParaRPr kumimoji="1"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067F933-EDAD-C573-4474-9B257CF0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217" y="4637903"/>
            <a:ext cx="7853958" cy="19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791A1E-8A60-5B5D-3187-3C6CCFC7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년 간 </a:t>
            </a:r>
            <a:r>
              <a:rPr kumimoji="1" lang="ko-KR" altLang="en-US" sz="2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프리티어</a:t>
            </a:r>
            <a:r>
              <a:rPr kumimoji="1"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 권한으로 사용 가능</a:t>
            </a:r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kumimoji="1"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회원 가입 시 결제 정보 입력해야 함</a:t>
            </a:r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endParaRPr kumimoji="1"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kumimoji="1" lang="en-US" altLang="ko-KR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endParaRPr kumimoji="1"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16948B-85B6-624E-2402-CC23297E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11.2 AWS</a:t>
            </a:r>
            <a:r>
              <a:rPr kumimoji="1"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계정 생성하기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0027E08-643D-DD8B-47CC-F626E894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D98CA76-5457-BC2E-1E7C-3510BF82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77" y="430038"/>
            <a:ext cx="4720699" cy="59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943225" y="771524"/>
            <a:ext cx="6305550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5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BE7E-1B0A-4E9D-9D6C-2F6C968DFE2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57"/>
          <a:stretch/>
        </p:blipFill>
        <p:spPr>
          <a:xfrm>
            <a:off x="200026" y="238126"/>
            <a:ext cx="3381374" cy="6448424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19"/>
          <a:stretch/>
        </p:blipFill>
        <p:spPr>
          <a:xfrm>
            <a:off x="4038601" y="238126"/>
            <a:ext cx="3095624" cy="64198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7239000" y="238126"/>
            <a:ext cx="4572000" cy="60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4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더잠실 5 Bold"/>
        <a:ea typeface="더잠실 5 Bold"/>
        <a:cs typeface=""/>
      </a:majorFont>
      <a:minorFont>
        <a:latin typeface="더잠실 2 Light"/>
        <a:ea typeface="더잠실 2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6200">
          <a:solidFill>
            <a:srgbClr val="00A881"/>
          </a:solidFill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6200">
          <a:solidFill>
            <a:srgbClr val="00A88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The Jamsil OTF 2 Light" pitchFamily="2" charset="-127"/>
            <a:ea typeface="The Jamsil OTF 2 Light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1282</Words>
  <Application>Microsoft Office PowerPoint</Application>
  <PresentationFormat>사용자 지정</PresentationFormat>
  <Paragraphs>362</Paragraphs>
  <Slides>49</Slides>
  <Notes>35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스프링 부트 3 백엔드 개발자 되기</vt:lpstr>
      <vt:lpstr>11 AWS에 프로젝트 배포하기</vt:lpstr>
      <vt:lpstr>프로젝트 구성</vt:lpstr>
      <vt:lpstr>11.1 사전 지식 : AWS</vt:lpstr>
      <vt:lpstr>11.1 사전 지식 : AWS(cont.)</vt:lpstr>
      <vt:lpstr>11.1 사전 지식 : AWS(cont.)</vt:lpstr>
      <vt:lpstr>11.2 AWS 계정 생성하기</vt:lpstr>
      <vt:lpstr>PowerPoint 프레젠테이션</vt:lpstr>
      <vt:lpstr>PowerPoint 프레젠테이션</vt:lpstr>
      <vt:lpstr>PowerPoint 프레젠테이션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11.3 일래스틱 빈스토크로 서버 구축하기</vt:lpstr>
      <vt:lpstr>로컬에서 일래스틱 빈스토크 DB에 연결 가능한지 확인 (7) [Open SQL Console]에 데이터베이스와 테이블생성을 위한 SQL문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배포 후 아래 url로 요청</vt:lpstr>
      <vt:lpstr>PowerPoint 프레젠테이션</vt:lpstr>
      <vt:lpstr>11.4 일래스틱 빈스토크에 우리의 서비스 배포하기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 부트 3 백엔드 개발자 되기</dc:title>
  <dc:creator>현규 박</dc:creator>
  <cp:lastModifiedBy>admin</cp:lastModifiedBy>
  <cp:revision>102</cp:revision>
  <dcterms:created xsi:type="dcterms:W3CDTF">2023-04-28T02:19:35Z</dcterms:created>
  <dcterms:modified xsi:type="dcterms:W3CDTF">2024-05-15T16:31:34Z</dcterms:modified>
</cp:coreProperties>
</file>